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sldIdLst>
    <p:sldId id="256" r:id="rId2"/>
    <p:sldId id="267" r:id="rId3"/>
    <p:sldId id="263" r:id="rId4"/>
    <p:sldId id="259" r:id="rId5"/>
    <p:sldId id="257" r:id="rId6"/>
    <p:sldId id="260" r:id="rId7"/>
    <p:sldId id="264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2F9800-E2BF-4989-8049-46EABA11C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504AB3-13A6-4B56-AEF7-DC71CAA0E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7B76F8-229C-4B38-AC68-AB37DA14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42373D-515C-4E7C-8AC8-60DE29FB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E6AF37-76DD-4661-A24A-5395CF3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3E043-AC83-458F-9109-0B895977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9716EB3-2BBF-4F36-BAAC-CBB1480C2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442C0E-49BC-4AAB-B176-183C6F9A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C7AE4F-7363-41BA-8F0C-E711671C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0900DA-D3BA-4BAD-9298-9903DC74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1B4A7FD-2E6B-48BF-99AA-F736F2F33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D42F67C-9FF4-4585-BD75-9E5F934F5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9660EB-7809-41FE-A8D9-6A75067C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6355C9-FB0B-499F-9E7C-B3A2CCE1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E74EBE-4E3A-4F2E-8F49-08C3D241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4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6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36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898B1-94CF-49C3-B818-4F563AD1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EEB21B-745D-45A9-AF19-15B67038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34B259-2999-4ECE-B5A8-940ED6DC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201745-12E5-4534-8C1A-229DE33D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BB774A-6C7F-4272-AE74-33958929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E043C-FEF2-4AFC-AB38-EF2DF5AE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4AB9E0-4307-4B04-A457-B29CB8DB1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3794E9-3C03-4DF9-B1E9-A8EBC32D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DCC972-B446-4BA7-9120-6372748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F83977-CA38-4076-AC96-D9BFEE86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F9418-8300-4EF2-8B4E-FBD8EC03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D8D781-45E2-4BB3-B4E0-CD0B69DB5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7C53D1-ED8E-4A9A-B23C-F1B8ED126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3B26EA7-1613-4B7B-84B0-684F0402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057DC8-A8F8-4D1F-AB13-EE3010B4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BF93C0E-D419-45EB-9A9E-45B545A1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1C59F-C3DF-4C3D-A7E4-56346766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A660F1-7AF7-498A-9817-088BB9531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8CEE7E-CD97-4B63-A5E9-72F3B02FE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210DCA8-9F7A-413B-8A38-48D7BF0DF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B04447C-C226-4902-9019-EE74A451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5B29FA5-8794-4E35-A037-9B2E1C1B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847B0E7-8435-421C-8F72-3130FCD6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7CEECC9-8761-4A13-8BD7-CB1B47C0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0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8443-7953-465C-ADBB-ED09DF4E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8B33F5C-3B8B-444A-9CA5-993718A5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0D2A927-CAAD-44B0-ACC5-EFC54896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0EE03D0-591E-4868-B218-11E75029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1370709-7BF5-4848-8D60-AFDC769B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C9C796D-DFF7-403D-B91B-36DA6DC7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6E10E1-035E-48D3-BAD2-1346E4A4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0840AD-46E7-4EB5-9A8C-F5C25588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17B6A8-EEED-487E-8289-96F51B96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A084F33-3AEC-497E-B30F-8B8A1337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53863D5-55E7-4CCB-98BA-3F624816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81EA7B-0167-467A-8744-0DE38C23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971D72F-399B-4A43-A5D4-C4394E1B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9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1E8C9-83D6-4285-A4FB-1075C7BE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3DE858E-C728-4D74-891A-EEF300646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F7E2AA-B07E-41EC-A1F1-656223950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1C0E78-01BC-411A-9E18-EA77FE1E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4BBF8A-914D-416D-AC41-6AD6AF52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2242402-D8C4-4613-95FA-AD5A5CCA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248ADD7-BAD0-415F-A34A-71DE25DA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AF3A79-1741-4BA6-8963-A2EE8F943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6CA780-3377-4203-BCFE-A411E8E4A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F15AE2-21CD-442E-8C00-0E7A82DBE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32D370-E24C-4053-AB77-520948DDE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Lav_sv._Marka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ECA4B-9633-4C1D-B84A-9F39E9286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Ornitološki i ihtiološki rezervat Pantan</a:t>
            </a:r>
            <a:endParaRPr lang="hr-H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F92014A-55FA-41B6-97D9-4912C864E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Osnovna škola Petar </a:t>
            </a:r>
            <a:r>
              <a:rPr lang="hr-HR" dirty="0" err="1"/>
              <a:t>Berislavić</a:t>
            </a:r>
            <a:endParaRPr lang="hr-HR" dirty="0"/>
          </a:p>
          <a:p>
            <a:r>
              <a:rPr lang="hr-HR" dirty="0"/>
              <a:t>Trogir</a:t>
            </a:r>
          </a:p>
        </p:txBody>
      </p:sp>
    </p:spTree>
    <p:extLst>
      <p:ext uri="{BB962C8B-B14F-4D97-AF65-F5344CB8AC3E}">
        <p14:creationId xmlns:p14="http://schemas.microsoft.com/office/powerpoint/2010/main" val="72898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74347-DF49-474E-8436-F8CC803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Mlinice Pantan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DD5EF7-9FDE-4F19-8B7A-3F7BF86836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b="0" i="0" dirty="0">
                <a:solidFill>
                  <a:srgbClr val="202122"/>
                </a:solidFill>
                <a:effectLst/>
              </a:rPr>
              <a:t>Mlinice na lokalitetu Pantan sagrađene su u 16. stoljeću, sastoje se od objekta pravokutnog tlocrta s dvokatnom kulom. </a:t>
            </a:r>
          </a:p>
          <a:p>
            <a:r>
              <a:rPr lang="hr-HR" sz="2400" dirty="0">
                <a:solidFill>
                  <a:srgbClr val="202122"/>
                </a:solidFill>
              </a:rPr>
              <a:t>P</a:t>
            </a:r>
            <a:r>
              <a:rPr lang="hr-HR" sz="2400" b="0" i="0" dirty="0">
                <a:solidFill>
                  <a:srgbClr val="202122"/>
                </a:solidFill>
                <a:effectLst/>
              </a:rPr>
              <a:t>ročelje objekta je orijentirano prema jugu. Zid dvorišta izgrađen je 1791. godine.</a:t>
            </a:r>
          </a:p>
          <a:p>
            <a:r>
              <a:rPr lang="hr-HR" sz="2400" b="0" i="0" dirty="0">
                <a:solidFill>
                  <a:srgbClr val="202122"/>
                </a:solidFill>
                <a:effectLst/>
              </a:rPr>
              <a:t>Na zapadnom kraju kompleksa nalazi se stupa za valjanje sukna izgrađena u 19.st. </a:t>
            </a:r>
          </a:p>
          <a:p>
            <a:r>
              <a:rPr lang="hr-HR" sz="2400" b="0" i="0" dirty="0">
                <a:solidFill>
                  <a:srgbClr val="202122"/>
                </a:solidFill>
                <a:effectLst/>
              </a:rPr>
              <a:t>S južne strane kule dograđen je </a:t>
            </a:r>
            <a:r>
              <a:rPr lang="hr-HR" sz="2400" b="0" i="0" dirty="0" err="1">
                <a:solidFill>
                  <a:srgbClr val="202122"/>
                </a:solidFill>
                <a:effectLst/>
              </a:rPr>
              <a:t>mul</a:t>
            </a:r>
            <a:r>
              <a:rPr lang="hr-HR" sz="2400" b="0" i="0" dirty="0">
                <a:solidFill>
                  <a:srgbClr val="202122"/>
                </a:solidFill>
                <a:effectLst/>
              </a:rPr>
              <a:t> za pristajanje brodova 1778. godine. Iznad vrata kule južnog pročelja nalazi se kameni reljef s prikazom </a:t>
            </a:r>
            <a:r>
              <a:rPr lang="hr-HR" sz="2400" u="sng" strike="noStrike" dirty="0">
                <a:effectLst/>
                <a:hlinkClick r:id="rId2" tooltip="Lav sv. Mar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mletačkog lava</a:t>
            </a:r>
            <a:r>
              <a:rPr lang="hr-HR" sz="2400" u="sng" dirty="0">
                <a:effectLst/>
              </a:rPr>
              <a:t> </a:t>
            </a:r>
            <a:r>
              <a:rPr lang="hr-HR" sz="2400" b="0" i="0" dirty="0">
                <a:solidFill>
                  <a:srgbClr val="202122"/>
                </a:solidFill>
                <a:effectLst/>
              </a:rPr>
              <a:t>i natpis o gradnji s grbovima. </a:t>
            </a:r>
          </a:p>
          <a:p>
            <a:r>
              <a:rPr lang="hr-HR" sz="2400" dirty="0"/>
              <a:t>Žito za mlin se dovodilo kopnenim putem, ali i jedrenjacima kroz lagunu.</a:t>
            </a:r>
            <a:endParaRPr lang="hr-HR" sz="2400" b="0" i="0" dirty="0">
              <a:solidFill>
                <a:srgbClr val="202122"/>
              </a:solidFill>
              <a:effectLst/>
            </a:endParaRPr>
          </a:p>
          <a:p>
            <a:r>
              <a:rPr lang="hr-HR" sz="2400" b="0" i="0" dirty="0">
                <a:solidFill>
                  <a:srgbClr val="202122"/>
                </a:solidFill>
                <a:effectLst/>
              </a:rPr>
              <a:t>Mlinice u današnjem obliku dovršio je 1585. godine Francesco </a:t>
            </a:r>
            <a:r>
              <a:rPr lang="hr-HR" sz="2400" b="0" i="0" dirty="0" err="1">
                <a:solidFill>
                  <a:srgbClr val="202122"/>
                </a:solidFill>
                <a:effectLst/>
              </a:rPr>
              <a:t>Musto</a:t>
            </a:r>
            <a:r>
              <a:rPr lang="hr-HR" sz="2400" b="0" i="0" dirty="0">
                <a:solidFill>
                  <a:srgbClr val="202122"/>
                </a:solidFill>
                <a:effectLst/>
              </a:rPr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6528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197E3-A06B-455E-BA22-31D47BF5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C2D06111-A640-4876-A674-5DF305BF2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5733" y="982133"/>
            <a:ext cx="8348133" cy="4586288"/>
          </a:xfrm>
        </p:spPr>
      </p:pic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4F218059-17EB-4936-8569-EF94363253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24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6D2C9-D162-4448-B302-038B457B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>
                <a:solidFill>
                  <a:schemeClr val="accent1">
                    <a:lumMod val="75000"/>
                  </a:schemeClr>
                </a:solidFill>
              </a:rPr>
              <a:t>PANTAN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1D6B963-905A-4FDA-B67A-FD399F263C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875705"/>
            <a:ext cx="6199187" cy="464939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F7C3440-E89D-4B97-939C-958A26618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/>
              <a:t>močvara smještena uz samu morsku obalu.</a:t>
            </a:r>
          </a:p>
          <a:p>
            <a:pPr algn="l"/>
            <a:endParaRPr lang="hr-HR" sz="2000" dirty="0"/>
          </a:p>
          <a:p>
            <a:pPr algn="l"/>
            <a:endParaRPr lang="hr-H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000" dirty="0"/>
              <a:t>ostatak je nekadašnje močvare koja je imala </a:t>
            </a:r>
            <a:r>
              <a:rPr lang="hr-HR" sz="2000" dirty="0" err="1"/>
              <a:t>znantno</a:t>
            </a:r>
            <a:r>
              <a:rPr lang="hr-HR" sz="2000" dirty="0"/>
              <a:t> veću površinu, kroz povijest zasipanjem i urbanizacijom je smanjena</a:t>
            </a:r>
          </a:p>
        </p:txBody>
      </p:sp>
    </p:spTree>
    <p:extLst>
      <p:ext uri="{BB962C8B-B14F-4D97-AF65-F5344CB8AC3E}">
        <p14:creationId xmlns:p14="http://schemas.microsoft.com/office/powerpoint/2010/main" val="160845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702AC9-8A38-4D5D-BF6C-F34A7F9A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DD80AA-6292-47CF-8D8B-2DE1761130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Naziv Pantan je romanskog </a:t>
            </a:r>
            <a:r>
              <a:rPr lang="hr-HR" dirty="0" err="1"/>
              <a:t>prorijekla</a:t>
            </a:r>
            <a:endParaRPr lang="hr-HR" dirty="0"/>
          </a:p>
          <a:p>
            <a:r>
              <a:rPr lang="hr-HR" dirty="0"/>
              <a:t>Blato – slavenskog podrijetla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i="0" dirty="0">
                <a:solidFill>
                  <a:srgbClr val="000000"/>
                </a:solidFill>
                <a:effectLst/>
                <a:latin typeface="-apple-system"/>
              </a:rPr>
              <a:t>Pantan</a:t>
            </a:r>
            <a:r>
              <a:rPr lang="hr-HR" b="0" i="0" dirty="0">
                <a:solidFill>
                  <a:srgbClr val="000000"/>
                </a:solidFill>
                <a:effectLst/>
                <a:latin typeface="-apple-system"/>
              </a:rPr>
              <a:t> je proglašen prirodnim rezervatom za biljni svijet i ptičju faunu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204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93783-BE44-4309-8CC4-61887CBF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Pantan (Blato)</a:t>
            </a:r>
          </a:p>
        </p:txBody>
      </p:sp>
      <p:pic>
        <p:nvPicPr>
          <p:cNvPr id="7" name="Rezervirano mjesto slike 6">
            <a:extLst>
              <a:ext uri="{FF2B5EF4-FFF2-40B4-BE49-F238E27FC236}">
                <a16:creationId xmlns:a16="http://schemas.microsoft.com/office/drawing/2014/main" id="{5CD7AEE1-6E09-45F1-B9A3-93AA724FC0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7450667" y="2345266"/>
            <a:ext cx="3647546" cy="3028636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E12396-A7A7-46AC-A055-CF48EBAAB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8D5CFFC4-DCD0-40B4-9122-1BA91803A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32366"/>
              </p:ext>
            </p:extLst>
          </p:nvPr>
        </p:nvGraphicFramePr>
        <p:xfrm>
          <a:off x="905933" y="2057400"/>
          <a:ext cx="5698068" cy="373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034">
                  <a:extLst>
                    <a:ext uri="{9D8B030D-6E8A-4147-A177-3AD203B41FA5}">
                      <a16:colId xmlns:a16="http://schemas.microsoft.com/office/drawing/2014/main" val="738803512"/>
                    </a:ext>
                  </a:extLst>
                </a:gridCol>
                <a:gridCol w="2849034">
                  <a:extLst>
                    <a:ext uri="{9D8B030D-6E8A-4147-A177-3AD203B41FA5}">
                      <a16:colId xmlns:a16="http://schemas.microsoft.com/office/drawing/2014/main" val="2293530214"/>
                    </a:ext>
                  </a:extLst>
                </a:gridCol>
              </a:tblGrid>
              <a:tr h="74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dirty="0">
                          <a:effectLst/>
                        </a:rPr>
                        <a:t>Lokacija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u="sng" dirty="0" err="1">
                          <a:effectLst/>
                        </a:rPr>
                        <a:t>Splitsko.dalmatinska</a:t>
                      </a:r>
                      <a:r>
                        <a:rPr lang="hr-HR" sz="1100" u="sng" dirty="0">
                          <a:effectLst/>
                        </a:rPr>
                        <a:t> županija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424820433"/>
                  </a:ext>
                </a:extLst>
              </a:tr>
              <a:tr h="74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>
                          <a:effectLst/>
                        </a:rPr>
                        <a:t>Država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u="sng" dirty="0">
                          <a:effectLst/>
                        </a:rPr>
                        <a:t>Hrvatska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493856214"/>
                  </a:ext>
                </a:extLst>
              </a:tr>
              <a:tr h="74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dirty="0">
                          <a:effectLst/>
                        </a:rPr>
                        <a:t>Površina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dirty="0">
                          <a:effectLst/>
                        </a:rPr>
                        <a:t>40 hektara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861921412"/>
                  </a:ext>
                </a:extLst>
              </a:tr>
              <a:tr h="74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>
                          <a:effectLst/>
                        </a:rPr>
                        <a:t>Najbliži grad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u="sng" dirty="0">
                          <a:effectLst/>
                        </a:rPr>
                        <a:t>Trogir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27049608"/>
                  </a:ext>
                </a:extLst>
              </a:tr>
              <a:tr h="74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dirty="0">
                          <a:effectLst/>
                        </a:rPr>
                        <a:t>Utemeljen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100" u="sng" dirty="0">
                          <a:effectLst/>
                        </a:rPr>
                        <a:t>2000. godine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10888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1332F-4013-400A-8167-C23427DC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27C164-8CE9-4A5B-967F-49C4ECB2B2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Na istočnom dijelu Trogira, podno brda </a:t>
            </a:r>
            <a:r>
              <a:rPr lang="hr-HR" dirty="0" err="1"/>
              <a:t>Krban</a:t>
            </a:r>
            <a:r>
              <a:rPr lang="hr-HR" dirty="0"/>
              <a:t> smjestilo se polje zvano malo polje</a:t>
            </a:r>
          </a:p>
          <a:p>
            <a:r>
              <a:rPr lang="hr-HR" dirty="0"/>
              <a:t>U tom polju ispod ceste nalazi se malo jezero – izvor iz kojega ističe vodeni tok zvan Rika. Rika teče kroz močvarno područje i </a:t>
            </a:r>
            <a:r>
              <a:rPr lang="hr-HR" dirty="0" err="1"/>
              <a:t>starinksi</a:t>
            </a:r>
            <a:r>
              <a:rPr lang="hr-HR" dirty="0"/>
              <a:t> ribnjak te nakon nekoliko stotina metar završava u moru. (Kaštelanski zaljev)</a:t>
            </a:r>
          </a:p>
          <a:p>
            <a:r>
              <a:rPr lang="hr-HR" dirty="0"/>
              <a:t>Na rubu jezera su Mlinice – mlinovi u velikoj zgradi s kulom. Na zgradi je natpis iz 1582. godine  U to doba ovim područjem su harali </a:t>
            </a:r>
            <a:r>
              <a:rPr lang="hr-HR" dirty="0" err="1"/>
              <a:t>turci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53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C6CC58-7360-4BAA-BE56-117BAEB2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Primjer močvare istočne jadranske obale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D32D9D-0D04-4DC4-9739-07162BA7B9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nastalo je djelovanjem rijeke Rike koja izvor iz 12 malenih izvora, formira jezero te nakon 1km se ulijeva u more.</a:t>
            </a:r>
          </a:p>
          <a:p>
            <a:endParaRPr lang="hr-HR" dirty="0"/>
          </a:p>
          <a:p>
            <a:r>
              <a:rPr lang="hr-HR" dirty="0"/>
              <a:t>Ovo je tipična mediteranska močvara s boćatom vodom (miješaju se slatka voda i more), kratkom rijekom i šljunčanom dinom</a:t>
            </a:r>
          </a:p>
          <a:p>
            <a:r>
              <a:rPr lang="hr-HR" dirty="0"/>
              <a:t>Zahvaljujući tom </a:t>
            </a:r>
            <a:r>
              <a:rPr lang="hr-HR" dirty="0" err="1"/>
              <a:t>mješanju</a:t>
            </a:r>
            <a:r>
              <a:rPr lang="hr-HR" dirty="0"/>
              <a:t> slatke i slane vode stvara se specifična biocenoza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15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E65953-9D11-4E09-AF6E-3AB6B839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Bočati močvarni ekosustav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BE77E1-7B88-4F58-9639-0D861A4D0C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Važan za: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 močvarne ptice i njihove migracije</a:t>
            </a:r>
          </a:p>
          <a:p>
            <a:pPr marL="0" indent="0">
              <a:buNone/>
            </a:pPr>
            <a:r>
              <a:rPr lang="hr-HR" dirty="0"/>
              <a:t>- različite riblje vrste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02AA4AA-40E7-42A8-860C-321361D09E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99742" y="2087562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42981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B4A5E-FD67-4D57-97D5-C8E0C940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BCF0DD-A040-4C17-8092-360BCE0881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  <a:p>
            <a:r>
              <a:rPr lang="hr-HR" dirty="0"/>
              <a:t>Ovo je močvarno područje te je omiljeno gnjezdilište za ptice i morske </a:t>
            </a:r>
            <a:r>
              <a:rPr lang="hr-HR" dirty="0" err="1"/>
              <a:t>ogranizme</a:t>
            </a:r>
            <a:r>
              <a:rPr lang="hr-HR" dirty="0"/>
              <a:t> npr. jegulje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Ovdje se mogu vidjeti rode, čaplje, patke, gnjurci, </a:t>
            </a:r>
            <a:r>
              <a:rPr lang="hr-HR" dirty="0" err="1"/>
              <a:t>čajke</a:t>
            </a:r>
            <a:r>
              <a:rPr lang="hr-HR" dirty="0"/>
              <a:t>, galebovi</a:t>
            </a:r>
          </a:p>
        </p:txBody>
      </p:sp>
    </p:spTree>
    <p:extLst>
      <p:ext uri="{BB962C8B-B14F-4D97-AF65-F5344CB8AC3E}">
        <p14:creationId xmlns:p14="http://schemas.microsoft.com/office/powerpoint/2010/main" val="611386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Naglašeno</Template>
  <TotalTime>44</TotalTime>
  <Words>382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Tema sustava Office</vt:lpstr>
      <vt:lpstr>Ornitološki i ihtiološki rezervat Pantan</vt:lpstr>
      <vt:lpstr>PowerPoint prezentacija</vt:lpstr>
      <vt:lpstr>PANTAN</vt:lpstr>
      <vt:lpstr>PowerPoint prezentacija</vt:lpstr>
      <vt:lpstr>Pantan (Blato)</vt:lpstr>
      <vt:lpstr>PowerPoint prezentacija</vt:lpstr>
      <vt:lpstr>Primjer močvare istočne jadranske obale</vt:lpstr>
      <vt:lpstr>Bočati močvarni ekosustav</vt:lpstr>
      <vt:lpstr>PowerPoint prezentacija</vt:lpstr>
      <vt:lpstr>Mlinice Pantan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Ornitološki i ihtiološki rezervat Pantan</dc:title>
  <dc:creator>Ravnateljica</dc:creator>
  <cp:lastModifiedBy>Ravnateljica</cp:lastModifiedBy>
  <cp:revision>7</cp:revision>
  <dcterms:created xsi:type="dcterms:W3CDTF">2025-11-05T16:31:09Z</dcterms:created>
  <dcterms:modified xsi:type="dcterms:W3CDTF">2026-01-19T11:54:50Z</dcterms:modified>
</cp:coreProperties>
</file>